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8"/>
  </p:notesMasterIdLst>
  <p:handoutMasterIdLst>
    <p:handoutMasterId r:id="rId29"/>
  </p:handoutMasterIdLst>
  <p:sldIdLst>
    <p:sldId id="292" r:id="rId5"/>
    <p:sldId id="298" r:id="rId6"/>
    <p:sldId id="307" r:id="rId7"/>
    <p:sldId id="308" r:id="rId8"/>
    <p:sldId id="271" r:id="rId9"/>
    <p:sldId id="311" r:id="rId10"/>
    <p:sldId id="273" r:id="rId11"/>
    <p:sldId id="293" r:id="rId12"/>
    <p:sldId id="289" r:id="rId13"/>
    <p:sldId id="290" r:id="rId14"/>
    <p:sldId id="277" r:id="rId15"/>
    <p:sldId id="276" r:id="rId16"/>
    <p:sldId id="278" r:id="rId17"/>
    <p:sldId id="281" r:id="rId18"/>
    <p:sldId id="282" r:id="rId19"/>
    <p:sldId id="312" r:id="rId20"/>
    <p:sldId id="306" r:id="rId21"/>
    <p:sldId id="285" r:id="rId22"/>
    <p:sldId id="309" r:id="rId23"/>
    <p:sldId id="286" r:id="rId24"/>
    <p:sldId id="313" r:id="rId25"/>
    <p:sldId id="310" r:id="rId26"/>
    <p:sldId id="314" r:id="rId2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2F9F"/>
    <a:srgbClr val="512F71"/>
    <a:srgbClr val="8037B7"/>
    <a:srgbClr val="9999FF"/>
    <a:srgbClr val="CC99FF"/>
    <a:srgbClr val="4C216D"/>
    <a:srgbClr val="34164A"/>
    <a:srgbClr val="5E00BC"/>
    <a:srgbClr val="800080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9" autoAdjust="0"/>
    <p:restoredTop sz="94286" autoAdjust="0"/>
  </p:normalViewPr>
  <p:slideViewPr>
    <p:cSldViewPr snapToGrid="0">
      <p:cViewPr varScale="1">
        <p:scale>
          <a:sx n="117" d="100"/>
          <a:sy n="117" d="100"/>
        </p:scale>
        <p:origin x="176" y="2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41546DD-7218-4E4B-8D6E-3AC4A64B0C66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DAE753A-B7C5-9C44-AFDB-799082E6A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17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79EA59E-584B-8F48-9859-C499276AAB60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48CD5F4-8E5C-C24D-834A-1D008D7B5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5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Vernon intro</a:t>
            </a:r>
            <a:r>
              <a:rPr lang="en-US" baseline="0" dirty="0"/>
              <a:t> slides (2mins)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610D-3A73-46CC-A4A2-A7A32C5786E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359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Vernon intro</a:t>
            </a:r>
            <a:r>
              <a:rPr lang="en-US" baseline="0" dirty="0"/>
              <a:t> slides (2mins)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610D-3A73-46CC-A4A2-A7A32C5786E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001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Vernon intro</a:t>
            </a:r>
            <a:r>
              <a:rPr lang="en-US" baseline="0" dirty="0"/>
              <a:t> slides (2mins)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610D-3A73-46CC-A4A2-A7A32C5786E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916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Vernon intro</a:t>
            </a:r>
            <a:r>
              <a:rPr lang="en-US" baseline="0" dirty="0"/>
              <a:t> slides (2mins)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610D-3A73-46CC-A4A2-A7A32C5786E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359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Vernon intro</a:t>
            </a:r>
            <a:r>
              <a:rPr lang="en-US" baseline="0" dirty="0"/>
              <a:t> slides (2mins)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610D-3A73-46CC-A4A2-A7A32C5786E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260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Vernon intro</a:t>
            </a:r>
            <a:r>
              <a:rPr lang="en-US" baseline="0" dirty="0"/>
              <a:t> slides (2mins)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610D-3A73-46CC-A4A2-A7A32C5786E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342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Vernon intro</a:t>
            </a:r>
            <a:r>
              <a:rPr lang="en-US" baseline="0" dirty="0"/>
              <a:t> slides (2mins)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610D-3A73-46CC-A4A2-A7A32C5786E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486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Vernon intro</a:t>
            </a:r>
            <a:r>
              <a:rPr lang="en-US" baseline="0" dirty="0"/>
              <a:t> slides (2mins)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610D-3A73-46CC-A4A2-A7A32C5786E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222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Vernon intro</a:t>
            </a:r>
            <a:r>
              <a:rPr lang="en-US" baseline="0" dirty="0"/>
              <a:t> slides (2mins)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610D-3A73-46CC-A4A2-A7A32C5786E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981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Vernon intro</a:t>
            </a:r>
            <a:r>
              <a:rPr lang="en-US" baseline="0" dirty="0"/>
              <a:t> slides (2mins)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610D-3A73-46CC-A4A2-A7A32C5786E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449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Vernon intro</a:t>
            </a:r>
            <a:r>
              <a:rPr lang="en-US" baseline="0" dirty="0"/>
              <a:t> slides (2mins)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610D-3A73-46CC-A4A2-A7A32C5786E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46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Vernon intro</a:t>
            </a:r>
            <a:r>
              <a:rPr lang="en-US" baseline="0" dirty="0"/>
              <a:t> slides (2mins)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610D-3A73-46CC-A4A2-A7A32C5786E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8024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Vernon intro</a:t>
            </a:r>
            <a:r>
              <a:rPr lang="en-US" baseline="0" dirty="0"/>
              <a:t> slides (2mins)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610D-3A73-46CC-A4A2-A7A32C5786E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735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Vernon intro</a:t>
            </a:r>
            <a:r>
              <a:rPr lang="en-US" baseline="0" dirty="0"/>
              <a:t> slides (2mins)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610D-3A73-46CC-A4A2-A7A32C5786E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68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Vernon intro</a:t>
            </a:r>
            <a:r>
              <a:rPr lang="en-US" baseline="0" dirty="0"/>
              <a:t> slides (2mins)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610D-3A73-46CC-A4A2-A7A32C5786E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930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Vernon intro</a:t>
            </a:r>
            <a:r>
              <a:rPr lang="en-US" baseline="0" dirty="0"/>
              <a:t> slides (2mins)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610D-3A73-46CC-A4A2-A7A32C5786E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163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Vernon intro</a:t>
            </a:r>
            <a:r>
              <a:rPr lang="en-US" baseline="0" dirty="0"/>
              <a:t> slides (2mins)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610D-3A73-46CC-A4A2-A7A32C5786E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573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Vernon intro</a:t>
            </a:r>
            <a:r>
              <a:rPr lang="en-US" baseline="0" dirty="0"/>
              <a:t> slides (2mins)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610D-3A73-46CC-A4A2-A7A32C5786E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917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Vernon intro</a:t>
            </a:r>
            <a:r>
              <a:rPr lang="en-US" baseline="0" dirty="0"/>
              <a:t> slides (2mins)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610D-3A73-46CC-A4A2-A7A32C5786E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666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Vernon intro</a:t>
            </a:r>
            <a:r>
              <a:rPr lang="en-US" baseline="0" dirty="0"/>
              <a:t> slides (2mins)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610D-3A73-46CC-A4A2-A7A32C5786E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205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Vernon intro</a:t>
            </a:r>
            <a:r>
              <a:rPr lang="en-US" baseline="0" dirty="0"/>
              <a:t> slides (2mins)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B610D-3A73-46CC-A4A2-A7A32C5786E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979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56D2-5616-41F5-A284-7E98634E7DC1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BD77-12D5-4F35-962A-453485C0B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75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56D2-5616-41F5-A284-7E98634E7DC1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BD77-12D5-4F35-962A-453485C0B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2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56D2-5616-41F5-A284-7E98634E7DC1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BD77-12D5-4F35-962A-453485C0B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54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56D2-5616-41F5-A284-7E98634E7DC1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BD77-12D5-4F35-962A-453485C0B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80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56D2-5616-41F5-A284-7E98634E7DC1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BD77-12D5-4F35-962A-453485C0B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58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56D2-5616-41F5-A284-7E98634E7DC1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BD77-12D5-4F35-962A-453485C0B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42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56D2-5616-41F5-A284-7E98634E7DC1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BD77-12D5-4F35-962A-453485C0B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44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56D2-5616-41F5-A284-7E98634E7DC1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BD77-12D5-4F35-962A-453485C0B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81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56D2-5616-41F5-A284-7E98634E7DC1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BD77-12D5-4F35-962A-453485C0B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69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56D2-5616-41F5-A284-7E98634E7DC1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BD77-12D5-4F35-962A-453485C0B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86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56D2-5616-41F5-A284-7E98634E7DC1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BD77-12D5-4F35-962A-453485C0B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25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356D2-5616-41F5-A284-7E98634E7DC1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2BD77-12D5-4F35-962A-453485C0B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9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958322-FFF7-45D3-B9D5-3F34392D1E19}"/>
              </a:ext>
            </a:extLst>
          </p:cNvPr>
          <p:cNvSpPr/>
          <p:nvPr/>
        </p:nvSpPr>
        <p:spPr>
          <a:xfrm>
            <a:off x="2940050" y="1178589"/>
            <a:ext cx="7543800" cy="4495014"/>
          </a:xfrm>
          <a:prstGeom prst="rect">
            <a:avLst/>
          </a:prstGeom>
          <a:solidFill>
            <a:srgbClr val="512F7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048932-080F-4C64-91AE-B272EBF84E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0700" y="1122363"/>
            <a:ext cx="7302500" cy="2259815"/>
          </a:xfrm>
        </p:spPr>
        <p:txBody>
          <a:bodyPr>
            <a:normAutofit/>
          </a:bodyPr>
          <a:lstStyle/>
          <a:p>
            <a:r>
              <a:rPr lang="en-US" sz="6600" i="1" dirty="0">
                <a:solidFill>
                  <a:schemeClr val="bg1"/>
                </a:solidFill>
              </a:rPr>
              <a:t>CSM Celebrates!</a:t>
            </a:r>
            <a:br>
              <a:rPr lang="en-US" sz="5000" dirty="0">
                <a:solidFill>
                  <a:schemeClr val="bg1"/>
                </a:solidFill>
              </a:rPr>
            </a:br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2A0D84E-F250-469E-8D02-F9B31A39E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0700" y="3069771"/>
            <a:ext cx="7302500" cy="2188029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College of the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Sciences and Mathematics </a:t>
            </a:r>
          </a:p>
          <a:p>
            <a:r>
              <a:rPr lang="en-US" sz="4000" dirty="0">
                <a:solidFill>
                  <a:schemeClr val="bg1"/>
                </a:solidFill>
              </a:rPr>
              <a:t>2022 </a:t>
            </a:r>
            <a:r>
              <a:rPr lang="en-US" sz="3800" dirty="0">
                <a:solidFill>
                  <a:schemeClr val="bg1"/>
                </a:solidFill>
              </a:rPr>
              <a:t>Student Recognition</a:t>
            </a:r>
          </a:p>
          <a:p>
            <a:r>
              <a:rPr lang="en-US" sz="3800" dirty="0">
                <a:solidFill>
                  <a:schemeClr val="bg1"/>
                </a:solidFill>
              </a:rPr>
              <a:t>&amp; Awards Ceremony</a:t>
            </a:r>
          </a:p>
        </p:txBody>
      </p:sp>
    </p:spTree>
    <p:extLst>
      <p:ext uri="{BB962C8B-B14F-4D97-AF65-F5344CB8AC3E}">
        <p14:creationId xmlns:p14="http://schemas.microsoft.com/office/powerpoint/2010/main" val="528816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10759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75944"/>
            <a:ext cx="12192000" cy="578205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Chemistry 2022 Award Winners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Pictured: Dr. Melissa </a:t>
            </a:r>
            <a:r>
              <a:rPr lang="en-US" sz="2000" dirty="0" err="1"/>
              <a:t>Cichowicz</a:t>
            </a:r>
            <a:r>
              <a:rPr lang="en-US" sz="2000" dirty="0"/>
              <a:t>, Conner </a:t>
            </a:r>
            <a:r>
              <a:rPr lang="en-US" sz="2000" dirty="0" err="1"/>
              <a:t>Balickie</a:t>
            </a:r>
            <a:r>
              <a:rPr lang="en-US" sz="2000" dirty="0"/>
              <a:t>, Armin Mahdavi, Ashley </a:t>
            </a:r>
            <a:r>
              <a:rPr lang="en-US" sz="2000" dirty="0" err="1"/>
              <a:t>Loignon</a:t>
            </a:r>
            <a:r>
              <a:rPr lang="en-US" sz="2000" dirty="0"/>
              <a:t>, Carley </a:t>
            </a:r>
            <a:r>
              <a:rPr lang="en-US" sz="2000" dirty="0" err="1"/>
              <a:t>Cirafesi</a:t>
            </a:r>
            <a:r>
              <a:rPr lang="en-US" sz="2000" dirty="0"/>
              <a:t>, Kai </a:t>
            </a:r>
            <a:r>
              <a:rPr lang="en-US" sz="2000" dirty="0" err="1"/>
              <a:t>Goldenstein</a:t>
            </a:r>
            <a:r>
              <a:rPr lang="en-US" sz="2000" dirty="0"/>
              <a:t> </a:t>
            </a:r>
            <a:r>
              <a:rPr lang="en-US" sz="2000" dirty="0" err="1"/>
              <a:t>Vonkiel</a:t>
            </a:r>
            <a:r>
              <a:rPr lang="en-US" sz="2000" dirty="0"/>
              <a:t>, Juliana Hetzel and Hunter Paige </a:t>
            </a:r>
            <a:r>
              <a:rPr lang="en-US" sz="2000" dirty="0" err="1"/>
              <a:t>Trzeciak</a:t>
            </a:r>
            <a:r>
              <a:rPr lang="en-US" sz="2000" dirty="0"/>
              <a:t>  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D1CFF4-B715-496E-BB39-61F415EBB9F4}"/>
              </a:ext>
            </a:extLst>
          </p:cNvPr>
          <p:cNvGrpSpPr/>
          <p:nvPr/>
        </p:nvGrpSpPr>
        <p:grpSpPr>
          <a:xfrm>
            <a:off x="0" y="0"/>
            <a:ext cx="12192000" cy="1075944"/>
            <a:chOff x="0" y="0"/>
            <a:chExt cx="12192000" cy="1075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4CFA2C-8F29-43CB-9D7C-F5795FEE3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0"/>
              <a:ext cx="9144000" cy="107594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E23CAC-FB30-40C3-8756-E8FB9456CEFD}"/>
                </a:ext>
              </a:extLst>
            </p:cNvPr>
            <p:cNvSpPr/>
            <p:nvPr/>
          </p:nvSpPr>
          <p:spPr>
            <a:xfrm>
              <a:off x="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BCF2DB-A48B-4E2D-B32B-B6110C5916A6}"/>
                </a:ext>
              </a:extLst>
            </p:cNvPr>
            <p:cNvSpPr/>
            <p:nvPr/>
          </p:nvSpPr>
          <p:spPr>
            <a:xfrm>
              <a:off x="1066800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50CF17D-189A-FF4E-8DA9-89AD7CBF9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256" y="1562028"/>
            <a:ext cx="6509657" cy="433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60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10759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75944"/>
            <a:ext cx="12192000" cy="57820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Computer Science 2022 Award Winners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sz="2000" dirty="0"/>
              <a:t>Pictured: Dr. Linh Ngo, Kevin Codd, Matthew Baldridge, Tyler </a:t>
            </a:r>
            <a:r>
              <a:rPr lang="en-US" sz="2000" dirty="0" err="1"/>
              <a:t>Prehl</a:t>
            </a:r>
            <a:r>
              <a:rPr lang="en-US" sz="2000" dirty="0"/>
              <a:t> and Joseph </a:t>
            </a:r>
            <a:r>
              <a:rPr lang="en-US" sz="2000" dirty="0" err="1"/>
              <a:t>Cutrone</a:t>
            </a:r>
            <a:endParaRPr lang="en-US" sz="2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D1CFF4-B715-496E-BB39-61F415EBB9F4}"/>
              </a:ext>
            </a:extLst>
          </p:cNvPr>
          <p:cNvGrpSpPr/>
          <p:nvPr/>
        </p:nvGrpSpPr>
        <p:grpSpPr>
          <a:xfrm>
            <a:off x="0" y="0"/>
            <a:ext cx="12192000" cy="1075944"/>
            <a:chOff x="0" y="0"/>
            <a:chExt cx="12192000" cy="1075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4CFA2C-8F29-43CB-9D7C-F5795FEE3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0"/>
              <a:ext cx="9144000" cy="107594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E23CAC-FB30-40C3-8756-E8FB9456CEFD}"/>
                </a:ext>
              </a:extLst>
            </p:cNvPr>
            <p:cNvSpPr/>
            <p:nvPr/>
          </p:nvSpPr>
          <p:spPr>
            <a:xfrm>
              <a:off x="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BCF2DB-A48B-4E2D-B32B-B6110C5916A6}"/>
                </a:ext>
              </a:extLst>
            </p:cNvPr>
            <p:cNvSpPr/>
            <p:nvPr/>
          </p:nvSpPr>
          <p:spPr>
            <a:xfrm>
              <a:off x="1066800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group of men holding certificates&#10;&#10;Description automatically generated">
            <a:extLst>
              <a:ext uri="{FF2B5EF4-FFF2-40B4-BE49-F238E27FC236}">
                <a16:creationId xmlns:a16="http://schemas.microsoft.com/office/drawing/2014/main" id="{0B152474-040B-9049-9FF3-974849A35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2" y="1650999"/>
            <a:ext cx="6585857" cy="439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97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10759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75944"/>
            <a:ext cx="12192000" cy="578205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CSM 2022 Outstanding Student Award Nominees &amp; Winner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Pictured: </a:t>
            </a:r>
            <a:r>
              <a:rPr lang="en-US" sz="1800" dirty="0" err="1"/>
              <a:t>Wura</a:t>
            </a:r>
            <a:r>
              <a:rPr lang="en-US" sz="1800" dirty="0"/>
              <a:t> </a:t>
            </a:r>
            <a:r>
              <a:rPr lang="en-US" sz="1800" dirty="0" err="1"/>
              <a:t>Adeshina</a:t>
            </a:r>
            <a:r>
              <a:rPr lang="en-US" sz="1800" dirty="0"/>
              <a:t>, Lauren Torres, Ian </a:t>
            </a:r>
            <a:r>
              <a:rPr lang="en-US" sz="1800" dirty="0" err="1"/>
              <a:t>Romig</a:t>
            </a:r>
            <a:r>
              <a:rPr lang="en-US" sz="1800" dirty="0"/>
              <a:t>, Helen </a:t>
            </a:r>
            <a:r>
              <a:rPr lang="en-US" sz="1800" dirty="0" err="1"/>
              <a:t>Madanat</a:t>
            </a:r>
            <a:r>
              <a:rPr lang="en-US" sz="1800" dirty="0"/>
              <a:t>, Hannah </a:t>
            </a:r>
            <a:r>
              <a:rPr lang="en-US" sz="1800" dirty="0" err="1"/>
              <a:t>Crespy</a:t>
            </a:r>
            <a:r>
              <a:rPr lang="en-US" sz="1800" dirty="0"/>
              <a:t> and Kai </a:t>
            </a:r>
            <a:r>
              <a:rPr lang="en-US" sz="1800" dirty="0" err="1"/>
              <a:t>Vonkiel</a:t>
            </a:r>
            <a:r>
              <a:rPr lang="en-US" sz="1800" dirty="0"/>
              <a:t> </a:t>
            </a:r>
          </a:p>
          <a:p>
            <a:pPr marL="0" indent="0" algn="ctr">
              <a:buNone/>
            </a:pPr>
            <a:r>
              <a:rPr lang="en-US" sz="1800" dirty="0"/>
              <a:t>Outstanding Student Award Winner: Kai </a:t>
            </a:r>
            <a:r>
              <a:rPr lang="en-US" sz="1800" dirty="0" err="1"/>
              <a:t>Vonkiel</a:t>
            </a:r>
            <a:r>
              <a:rPr lang="en-US" sz="1800" dirty="0"/>
              <a:t>, pictured with Dean Radha </a:t>
            </a:r>
            <a:r>
              <a:rPr lang="en-US" sz="1800" dirty="0" err="1"/>
              <a:t>Pyati</a:t>
            </a:r>
            <a:endParaRPr lang="en-US" sz="1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D1CFF4-B715-496E-BB39-61F415EBB9F4}"/>
              </a:ext>
            </a:extLst>
          </p:cNvPr>
          <p:cNvGrpSpPr/>
          <p:nvPr/>
        </p:nvGrpSpPr>
        <p:grpSpPr>
          <a:xfrm>
            <a:off x="0" y="0"/>
            <a:ext cx="12192000" cy="1075944"/>
            <a:chOff x="0" y="0"/>
            <a:chExt cx="12192000" cy="1075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4CFA2C-8F29-43CB-9D7C-F5795FEE3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0"/>
              <a:ext cx="9144000" cy="107594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E23CAC-FB30-40C3-8756-E8FB9456CEFD}"/>
                </a:ext>
              </a:extLst>
            </p:cNvPr>
            <p:cNvSpPr/>
            <p:nvPr/>
          </p:nvSpPr>
          <p:spPr>
            <a:xfrm>
              <a:off x="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BCF2DB-A48B-4E2D-B32B-B6110C5916A6}"/>
                </a:ext>
              </a:extLst>
            </p:cNvPr>
            <p:cNvSpPr/>
            <p:nvPr/>
          </p:nvSpPr>
          <p:spPr>
            <a:xfrm>
              <a:off x="1066800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8F88189-E856-AC48-A36B-172100BD7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2" y="1696948"/>
            <a:ext cx="5943601" cy="3962401"/>
          </a:xfrm>
          <a:prstGeom prst="rect">
            <a:avLst/>
          </a:prstGeom>
        </p:spPr>
      </p:pic>
      <p:pic>
        <p:nvPicPr>
          <p:cNvPr id="14" name="Picture 13" descr="Two people standing in front of a wood door&#10;&#10;Description automatically generated with medium confidence">
            <a:extLst>
              <a:ext uri="{FF2B5EF4-FFF2-40B4-BE49-F238E27FC236}">
                <a16:creationId xmlns:a16="http://schemas.microsoft.com/office/drawing/2014/main" id="{DF2691F7-2CA7-5C4E-9D77-7B3210AC83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629" y="1663770"/>
            <a:ext cx="3217408" cy="402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06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10759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75944"/>
            <a:ext cx="12192000" cy="57820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Earth &amp; Space Sciences 2022 Award Winners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Pictured:  Cora Delores, Dr. Howell </a:t>
            </a:r>
            <a:r>
              <a:rPr lang="en-US" sz="2000" dirty="0" err="1"/>
              <a:t>Bosbyshell</a:t>
            </a:r>
            <a:r>
              <a:rPr lang="en-US" sz="2000" dirty="0"/>
              <a:t> and Danielle Scott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D1CFF4-B715-496E-BB39-61F415EBB9F4}"/>
              </a:ext>
            </a:extLst>
          </p:cNvPr>
          <p:cNvGrpSpPr/>
          <p:nvPr/>
        </p:nvGrpSpPr>
        <p:grpSpPr>
          <a:xfrm>
            <a:off x="0" y="0"/>
            <a:ext cx="12192000" cy="1075944"/>
            <a:chOff x="0" y="0"/>
            <a:chExt cx="12192000" cy="1075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4CFA2C-8F29-43CB-9D7C-F5795FEE3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0"/>
              <a:ext cx="9144000" cy="107594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E23CAC-FB30-40C3-8756-E8FB9456CEFD}"/>
                </a:ext>
              </a:extLst>
            </p:cNvPr>
            <p:cNvSpPr/>
            <p:nvPr/>
          </p:nvSpPr>
          <p:spPr>
            <a:xfrm>
              <a:off x="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BCF2DB-A48B-4E2D-B32B-B6110C5916A6}"/>
                </a:ext>
              </a:extLst>
            </p:cNvPr>
            <p:cNvSpPr/>
            <p:nvPr/>
          </p:nvSpPr>
          <p:spPr>
            <a:xfrm>
              <a:off x="1066800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CA6BB53-9D1E-AB4C-B001-F9CABB847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212" y="1709057"/>
            <a:ext cx="6351815" cy="423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88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10759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75944"/>
            <a:ext cx="12192000" cy="578205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Mathematics 2022 Award Winners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Pictured: Dr. Peter Glidden, Meghan Thomas, Hannah McGovern, Julia </a:t>
            </a:r>
            <a:r>
              <a:rPr lang="en-US" sz="1800" dirty="0" err="1"/>
              <a:t>Zelinsky</a:t>
            </a:r>
            <a:r>
              <a:rPr lang="en-US" sz="1800" dirty="0"/>
              <a:t>, Joseph </a:t>
            </a:r>
            <a:r>
              <a:rPr lang="en-US" sz="1800" dirty="0" err="1"/>
              <a:t>Cutrone</a:t>
            </a:r>
            <a:r>
              <a:rPr lang="en-US" sz="1800" dirty="0"/>
              <a:t>, Bill </a:t>
            </a:r>
            <a:r>
              <a:rPr lang="en-US" sz="1800" dirty="0" err="1"/>
              <a:t>Timmann</a:t>
            </a:r>
            <a:r>
              <a:rPr lang="en-US" sz="1800" dirty="0"/>
              <a:t>, </a:t>
            </a:r>
            <a:r>
              <a:rPr lang="en-US" sz="1800" dirty="0" err="1"/>
              <a:t>Gwenyth</a:t>
            </a:r>
            <a:r>
              <a:rPr lang="en-US" sz="1800" dirty="0"/>
              <a:t> </a:t>
            </a:r>
            <a:r>
              <a:rPr lang="en-US" sz="1800" dirty="0" err="1"/>
              <a:t>Meder</a:t>
            </a:r>
            <a:r>
              <a:rPr lang="en-US" sz="1800" dirty="0"/>
              <a:t>, Catherine He Wang, Jennifer Katherine Byrne, Tyler Sarge, Ethan Whitney, Austin </a:t>
            </a:r>
            <a:r>
              <a:rPr lang="en-US" sz="1800" dirty="0" err="1"/>
              <a:t>Schreffler</a:t>
            </a:r>
            <a:r>
              <a:rPr lang="en-US" sz="1800" dirty="0"/>
              <a:t>, Andrew Heneghan, Gabriella Schatz </a:t>
            </a:r>
          </a:p>
          <a:p>
            <a:pPr marL="0" indent="0" algn="ctr">
              <a:buNone/>
            </a:pPr>
            <a:endParaRPr lang="en-US" sz="1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D1CFF4-B715-496E-BB39-61F415EBB9F4}"/>
              </a:ext>
            </a:extLst>
          </p:cNvPr>
          <p:cNvGrpSpPr/>
          <p:nvPr/>
        </p:nvGrpSpPr>
        <p:grpSpPr>
          <a:xfrm>
            <a:off x="0" y="0"/>
            <a:ext cx="12192000" cy="1075944"/>
            <a:chOff x="0" y="0"/>
            <a:chExt cx="12192000" cy="1075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4CFA2C-8F29-43CB-9D7C-F5795FEE3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0"/>
              <a:ext cx="9144000" cy="107594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E23CAC-FB30-40C3-8756-E8FB9456CEFD}"/>
                </a:ext>
              </a:extLst>
            </p:cNvPr>
            <p:cNvSpPr/>
            <p:nvPr/>
          </p:nvSpPr>
          <p:spPr>
            <a:xfrm>
              <a:off x="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BCF2DB-A48B-4E2D-B32B-B6110C5916A6}"/>
                </a:ext>
              </a:extLst>
            </p:cNvPr>
            <p:cNvSpPr/>
            <p:nvPr/>
          </p:nvSpPr>
          <p:spPr>
            <a:xfrm>
              <a:off x="1066800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A87AFE5-0E20-9E43-B849-98C83A3CB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256" y="1548095"/>
            <a:ext cx="6281058" cy="443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33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10759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75944"/>
            <a:ext cx="12192000" cy="57820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Physics 2022 Award Winners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Pictured: Dr. </a:t>
            </a:r>
            <a:r>
              <a:rPr lang="en-US" sz="2000" dirty="0" err="1"/>
              <a:t>Tianran</a:t>
            </a:r>
            <a:r>
              <a:rPr lang="en-US" sz="2000" dirty="0"/>
              <a:t> Chen, Jaleel </a:t>
            </a:r>
            <a:r>
              <a:rPr lang="en-US" sz="2000" dirty="0" err="1"/>
              <a:t>Laraki</a:t>
            </a:r>
            <a:r>
              <a:rPr lang="en-US" sz="2000" dirty="0"/>
              <a:t>, Matthew Braun, Nicholas Gray, Logan </a:t>
            </a:r>
            <a:r>
              <a:rPr lang="en-US" sz="2000" dirty="0" err="1"/>
              <a:t>Suchanec</a:t>
            </a:r>
            <a:r>
              <a:rPr lang="en-US" sz="2000" dirty="0"/>
              <a:t> and Kylie Hershey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D1CFF4-B715-496E-BB39-61F415EBB9F4}"/>
              </a:ext>
            </a:extLst>
          </p:cNvPr>
          <p:cNvGrpSpPr/>
          <p:nvPr/>
        </p:nvGrpSpPr>
        <p:grpSpPr>
          <a:xfrm>
            <a:off x="0" y="0"/>
            <a:ext cx="12192000" cy="1075944"/>
            <a:chOff x="0" y="0"/>
            <a:chExt cx="12192000" cy="1075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4CFA2C-8F29-43CB-9D7C-F5795FEE3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0"/>
              <a:ext cx="9144000" cy="107594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E23CAC-FB30-40C3-8756-E8FB9456CEFD}"/>
                </a:ext>
              </a:extLst>
            </p:cNvPr>
            <p:cNvSpPr/>
            <p:nvPr/>
          </p:nvSpPr>
          <p:spPr>
            <a:xfrm>
              <a:off x="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BCF2DB-A48B-4E2D-B32B-B6110C5916A6}"/>
                </a:ext>
              </a:extLst>
            </p:cNvPr>
            <p:cNvSpPr/>
            <p:nvPr/>
          </p:nvSpPr>
          <p:spPr>
            <a:xfrm>
              <a:off x="1066800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E448972-624F-4E44-BB19-33C278273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841" y="1562099"/>
            <a:ext cx="6700158" cy="446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58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10759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75944"/>
            <a:ext cx="12192000" cy="57820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Biomedical Engineering  2022 Award Winners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Pictured: Dr. </a:t>
            </a:r>
            <a:r>
              <a:rPr lang="en-US" sz="2000" dirty="0" err="1"/>
              <a:t>Zhongping</a:t>
            </a:r>
            <a:r>
              <a:rPr lang="en-US" sz="2000" dirty="0"/>
              <a:t> Huang, Matthew Morris, Daniel Wagner and Diana Palade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D1CFF4-B715-496E-BB39-61F415EBB9F4}"/>
              </a:ext>
            </a:extLst>
          </p:cNvPr>
          <p:cNvGrpSpPr/>
          <p:nvPr/>
        </p:nvGrpSpPr>
        <p:grpSpPr>
          <a:xfrm>
            <a:off x="0" y="0"/>
            <a:ext cx="12192000" cy="1075944"/>
            <a:chOff x="0" y="0"/>
            <a:chExt cx="12192000" cy="1075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4CFA2C-8F29-43CB-9D7C-F5795FEE3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0"/>
              <a:ext cx="9144000" cy="107594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E23CAC-FB30-40C3-8756-E8FB9456CEFD}"/>
                </a:ext>
              </a:extLst>
            </p:cNvPr>
            <p:cNvSpPr/>
            <p:nvPr/>
          </p:nvSpPr>
          <p:spPr>
            <a:xfrm>
              <a:off x="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BCF2DB-A48B-4E2D-B32B-B6110C5916A6}"/>
                </a:ext>
              </a:extLst>
            </p:cNvPr>
            <p:cNvSpPr/>
            <p:nvPr/>
          </p:nvSpPr>
          <p:spPr>
            <a:xfrm>
              <a:off x="1066800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106EA0B-0129-D144-8F90-F18E9F8BB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576" y="1562097"/>
            <a:ext cx="5460937" cy="436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70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10759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144" y="1075944"/>
            <a:ext cx="12029242" cy="57820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Pre Med 2022 Award Winners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1800" dirty="0"/>
              <a:t>Pictured: Dr. Teresa </a:t>
            </a:r>
            <a:r>
              <a:rPr lang="en-US" sz="1800" dirty="0" err="1"/>
              <a:t>Donze</a:t>
            </a:r>
            <a:r>
              <a:rPr lang="en-US" sz="1800" dirty="0"/>
              <a:t>-Reiner, Sarah Lancaster and Bailey Spittle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D1CFF4-B715-496E-BB39-61F415EBB9F4}"/>
              </a:ext>
            </a:extLst>
          </p:cNvPr>
          <p:cNvGrpSpPr/>
          <p:nvPr/>
        </p:nvGrpSpPr>
        <p:grpSpPr>
          <a:xfrm>
            <a:off x="0" y="0"/>
            <a:ext cx="12192000" cy="1075944"/>
            <a:chOff x="0" y="0"/>
            <a:chExt cx="12192000" cy="1075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4CFA2C-8F29-43CB-9D7C-F5795FEE3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0"/>
              <a:ext cx="9144000" cy="107594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E23CAC-FB30-40C3-8756-E8FB9456CEFD}"/>
                </a:ext>
              </a:extLst>
            </p:cNvPr>
            <p:cNvSpPr/>
            <p:nvPr/>
          </p:nvSpPr>
          <p:spPr>
            <a:xfrm>
              <a:off x="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BCF2DB-A48B-4E2D-B32B-B6110C5916A6}"/>
                </a:ext>
              </a:extLst>
            </p:cNvPr>
            <p:cNvSpPr/>
            <p:nvPr/>
          </p:nvSpPr>
          <p:spPr>
            <a:xfrm>
              <a:off x="1066800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couple of women holding a framed picture&#10;&#10;Description automatically generated with low confidence">
            <a:extLst>
              <a:ext uri="{FF2B5EF4-FFF2-40B4-BE49-F238E27FC236}">
                <a16:creationId xmlns:a16="http://schemas.microsoft.com/office/drawing/2014/main" id="{56CF6312-8ADA-5941-817E-75BDE5572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00" y="1654628"/>
            <a:ext cx="6191142" cy="4127428"/>
          </a:xfrm>
          <a:prstGeom prst="rect">
            <a:avLst/>
          </a:prstGeom>
        </p:spPr>
      </p:pic>
      <p:pic>
        <p:nvPicPr>
          <p:cNvPr id="12" name="Picture 11" descr="Two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B3143188-D8EE-B643-897F-DD9317055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00" y="1652887"/>
            <a:ext cx="3297600" cy="412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51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10759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" y="1145220"/>
            <a:ext cx="12118018" cy="57127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Political Science 2022 Award Winners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800" dirty="0"/>
              <a:t>Pictured: Dr. Chris </a:t>
            </a:r>
            <a:r>
              <a:rPr lang="en-US" sz="1800" dirty="0" err="1"/>
              <a:t>Stangl</a:t>
            </a:r>
            <a:r>
              <a:rPr lang="en-US" sz="1800" dirty="0"/>
              <a:t>, Anum Syed, Elmira-Hope </a:t>
            </a:r>
            <a:r>
              <a:rPr lang="en-US" sz="1800" dirty="0" err="1"/>
              <a:t>Ecklund</a:t>
            </a:r>
            <a:r>
              <a:rPr lang="en-US" sz="1800" dirty="0"/>
              <a:t>, Jocelyn Brown, April Strunk, Corey Lane, Katherine Kerr, Edith Bradley, Eric Hanson, </a:t>
            </a:r>
            <a:r>
              <a:rPr lang="en-US" sz="1800" dirty="0" err="1"/>
              <a:t>Niajah</a:t>
            </a:r>
            <a:r>
              <a:rPr lang="en-US" sz="1800" dirty="0"/>
              <a:t> Mallard and Dr. Linda Stevenson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D1CFF4-B715-496E-BB39-61F415EBB9F4}"/>
              </a:ext>
            </a:extLst>
          </p:cNvPr>
          <p:cNvGrpSpPr/>
          <p:nvPr/>
        </p:nvGrpSpPr>
        <p:grpSpPr>
          <a:xfrm>
            <a:off x="0" y="0"/>
            <a:ext cx="12192000" cy="1075944"/>
            <a:chOff x="0" y="0"/>
            <a:chExt cx="12192000" cy="1075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4CFA2C-8F29-43CB-9D7C-F5795FEE3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0"/>
              <a:ext cx="9144000" cy="107594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E23CAC-FB30-40C3-8756-E8FB9456CEFD}"/>
                </a:ext>
              </a:extLst>
            </p:cNvPr>
            <p:cNvSpPr/>
            <p:nvPr/>
          </p:nvSpPr>
          <p:spPr>
            <a:xfrm>
              <a:off x="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BCF2DB-A48B-4E2D-B32B-B6110C5916A6}"/>
                </a:ext>
              </a:extLst>
            </p:cNvPr>
            <p:cNvSpPr/>
            <p:nvPr/>
          </p:nvSpPr>
          <p:spPr>
            <a:xfrm>
              <a:off x="1066800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DDBF504-C6F3-AA45-8F73-4536B3F2A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692" y="1532665"/>
            <a:ext cx="7024616" cy="468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32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10759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75944"/>
            <a:ext cx="12046998" cy="56977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Psychology 2022 Award Winners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000" dirty="0"/>
              <a:t>Pictured: </a:t>
            </a:r>
            <a:r>
              <a:rPr lang="en-US" sz="2000" dirty="0" err="1"/>
              <a:t>Barrilynn</a:t>
            </a:r>
            <a:r>
              <a:rPr lang="en-US" sz="2000" dirty="0"/>
              <a:t> Bender, Dr. Stevie </a:t>
            </a:r>
            <a:r>
              <a:rPr lang="en-US" sz="2000" dirty="0" err="1"/>
              <a:t>Grassetti</a:t>
            </a:r>
            <a:r>
              <a:rPr lang="en-US" sz="2000" dirty="0"/>
              <a:t>, Jenna Schreiber, Keara Hennessey and Dr. Ellie Brown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D1CFF4-B715-496E-BB39-61F415EBB9F4}"/>
              </a:ext>
            </a:extLst>
          </p:cNvPr>
          <p:cNvGrpSpPr/>
          <p:nvPr/>
        </p:nvGrpSpPr>
        <p:grpSpPr>
          <a:xfrm>
            <a:off x="0" y="0"/>
            <a:ext cx="12192000" cy="1075944"/>
            <a:chOff x="0" y="0"/>
            <a:chExt cx="12192000" cy="1075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4CFA2C-8F29-43CB-9D7C-F5795FEE3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0"/>
              <a:ext cx="9144000" cy="107594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E23CAC-FB30-40C3-8756-E8FB9456CEFD}"/>
                </a:ext>
              </a:extLst>
            </p:cNvPr>
            <p:cNvSpPr/>
            <p:nvPr/>
          </p:nvSpPr>
          <p:spPr>
            <a:xfrm>
              <a:off x="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BCF2DB-A48B-4E2D-B32B-B6110C5916A6}"/>
                </a:ext>
              </a:extLst>
            </p:cNvPr>
            <p:cNvSpPr/>
            <p:nvPr/>
          </p:nvSpPr>
          <p:spPr>
            <a:xfrm>
              <a:off x="1066800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0E9EE52E-B0E5-254B-B08F-BF3B37571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02" y="1642219"/>
            <a:ext cx="5402343" cy="4314371"/>
          </a:xfrm>
          <a:prstGeom prst="rect">
            <a:avLst/>
          </a:prstGeom>
        </p:spPr>
      </p:pic>
      <p:pic>
        <p:nvPicPr>
          <p:cNvPr id="11" name="Picture 10" descr="A couple of women holding a trophy&#10;&#10;Description automatically generated with low confidence">
            <a:extLst>
              <a:ext uri="{FF2B5EF4-FFF2-40B4-BE49-F238E27FC236}">
                <a16:creationId xmlns:a16="http://schemas.microsoft.com/office/drawing/2014/main" id="{800437E6-53C0-3B46-8FB7-749080BC24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56" y="1642218"/>
            <a:ext cx="3445505" cy="431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21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10759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" y="1075944"/>
            <a:ext cx="12118018" cy="57820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CSM 2022 Award Winners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Pictured: Alex Orr, Sarah Hogan, Emily Nicole Miller, and Leslie </a:t>
            </a:r>
            <a:r>
              <a:rPr lang="en-US" sz="2000" dirty="0" err="1"/>
              <a:t>Sintes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D1CFF4-B715-496E-BB39-61F415EBB9F4}"/>
              </a:ext>
            </a:extLst>
          </p:cNvPr>
          <p:cNvGrpSpPr/>
          <p:nvPr/>
        </p:nvGrpSpPr>
        <p:grpSpPr>
          <a:xfrm>
            <a:off x="0" y="0"/>
            <a:ext cx="12192000" cy="1075944"/>
            <a:chOff x="0" y="0"/>
            <a:chExt cx="12192000" cy="1075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4CFA2C-8F29-43CB-9D7C-F5795FEE3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0"/>
              <a:ext cx="9144000" cy="107594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E23CAC-FB30-40C3-8756-E8FB9456CEFD}"/>
                </a:ext>
              </a:extLst>
            </p:cNvPr>
            <p:cNvSpPr/>
            <p:nvPr/>
          </p:nvSpPr>
          <p:spPr>
            <a:xfrm>
              <a:off x="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BCF2DB-A48B-4E2D-B32B-B6110C5916A6}"/>
                </a:ext>
              </a:extLst>
            </p:cNvPr>
            <p:cNvSpPr/>
            <p:nvPr/>
          </p:nvSpPr>
          <p:spPr>
            <a:xfrm>
              <a:off x="1066800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person and person standing next to each other smiling&#10;&#10;Description automatically generated with medium confidence">
            <a:extLst>
              <a:ext uri="{FF2B5EF4-FFF2-40B4-BE49-F238E27FC236}">
                <a16:creationId xmlns:a16="http://schemas.microsoft.com/office/drawing/2014/main" id="{5D56617A-3DF6-D844-85B8-1B41BD3CE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43" y="1643318"/>
            <a:ext cx="5182419" cy="4138737"/>
          </a:xfrm>
          <a:prstGeom prst="rect">
            <a:avLst/>
          </a:prstGeom>
        </p:spPr>
      </p:pic>
      <p:pic>
        <p:nvPicPr>
          <p:cNvPr id="14" name="Picture 13" descr="Two me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E6E2D307-8695-DF4D-8746-F4C653D59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010" y="1643319"/>
            <a:ext cx="5182416" cy="413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95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10759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75944"/>
            <a:ext cx="12046998" cy="569771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Psychology 2022 Service Awards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dirty="0"/>
              <a:t>P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000" dirty="0"/>
              <a:t>Pictured: Madison Beauregard, Amanda Geisinger, </a:t>
            </a:r>
            <a:r>
              <a:rPr lang="en-US" sz="2000" dirty="0" err="1"/>
              <a:t>Nakira</a:t>
            </a:r>
            <a:r>
              <a:rPr lang="en-US" sz="2000" dirty="0"/>
              <a:t> Hall, Keara Hennessey, Montana Kerr, Abigail Miller, Margaret </a:t>
            </a:r>
            <a:r>
              <a:rPr lang="en-US" sz="2000" dirty="0" err="1"/>
              <a:t>Prezuhy</a:t>
            </a:r>
            <a:r>
              <a:rPr lang="en-US" sz="2000" dirty="0"/>
              <a:t>, Katelyn Rogers, Lexie Russell and Jenna Schreiber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D1CFF4-B715-496E-BB39-61F415EBB9F4}"/>
              </a:ext>
            </a:extLst>
          </p:cNvPr>
          <p:cNvGrpSpPr/>
          <p:nvPr/>
        </p:nvGrpSpPr>
        <p:grpSpPr>
          <a:xfrm>
            <a:off x="0" y="0"/>
            <a:ext cx="12192000" cy="1075944"/>
            <a:chOff x="0" y="0"/>
            <a:chExt cx="12192000" cy="1075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4CFA2C-8F29-43CB-9D7C-F5795FEE3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0"/>
              <a:ext cx="9144000" cy="107594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E23CAC-FB30-40C3-8756-E8FB9456CEFD}"/>
                </a:ext>
              </a:extLst>
            </p:cNvPr>
            <p:cNvSpPr/>
            <p:nvPr/>
          </p:nvSpPr>
          <p:spPr>
            <a:xfrm>
              <a:off x="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BCF2DB-A48B-4E2D-B32B-B6110C5916A6}"/>
                </a:ext>
              </a:extLst>
            </p:cNvPr>
            <p:cNvSpPr/>
            <p:nvPr/>
          </p:nvSpPr>
          <p:spPr>
            <a:xfrm>
              <a:off x="1066800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51EA4707-1A70-2943-BBF8-E908DF3ED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84" y="1540831"/>
            <a:ext cx="6531429" cy="43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44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10759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75944"/>
            <a:ext cx="12046998" cy="56977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Psychology 2022 Research Awards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Pictured: Dr. Stevie </a:t>
            </a:r>
            <a:r>
              <a:rPr lang="en-US" sz="1800" dirty="0" err="1"/>
              <a:t>Grassetti</a:t>
            </a:r>
            <a:r>
              <a:rPr lang="en-US" sz="1800" dirty="0"/>
              <a:t>, Lindsay Corkery, Hannah </a:t>
            </a:r>
            <a:r>
              <a:rPr lang="en-US" sz="1800" dirty="0" err="1"/>
              <a:t>Crespy</a:t>
            </a:r>
            <a:r>
              <a:rPr lang="en-US" sz="1800" dirty="0"/>
              <a:t>, Anthony </a:t>
            </a:r>
            <a:r>
              <a:rPr lang="en-US" sz="1800" dirty="0" err="1"/>
              <a:t>Ferroni</a:t>
            </a:r>
            <a:r>
              <a:rPr lang="en-US" sz="1800" dirty="0"/>
              <a:t>, Keara Hennessey, Lena Hull, Kayla Kinsey, Natalie Leonard, Nicole Lyman, Bailey McManus, Jasmin Miller, Abigail Miller, Elizabeth M. Stanton, Sara </a:t>
            </a:r>
            <a:r>
              <a:rPr lang="en-US" sz="1800" dirty="0" err="1"/>
              <a:t>Stavely</a:t>
            </a:r>
            <a:r>
              <a:rPr lang="en-US" sz="1800" dirty="0"/>
              <a:t> and Gianna </a:t>
            </a:r>
            <a:r>
              <a:rPr lang="en-US" sz="1800" dirty="0" err="1"/>
              <a:t>Yuhas</a:t>
            </a:r>
            <a:endParaRPr lang="en-US" sz="1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D1CFF4-B715-496E-BB39-61F415EBB9F4}"/>
              </a:ext>
            </a:extLst>
          </p:cNvPr>
          <p:cNvGrpSpPr/>
          <p:nvPr/>
        </p:nvGrpSpPr>
        <p:grpSpPr>
          <a:xfrm>
            <a:off x="0" y="0"/>
            <a:ext cx="12192000" cy="1075944"/>
            <a:chOff x="0" y="0"/>
            <a:chExt cx="12192000" cy="1075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4CFA2C-8F29-43CB-9D7C-F5795FEE3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0"/>
              <a:ext cx="9144000" cy="107594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E23CAC-FB30-40C3-8756-E8FB9456CEFD}"/>
                </a:ext>
              </a:extLst>
            </p:cNvPr>
            <p:cNvSpPr/>
            <p:nvPr/>
          </p:nvSpPr>
          <p:spPr>
            <a:xfrm>
              <a:off x="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BCF2DB-A48B-4E2D-B32B-B6110C5916A6}"/>
                </a:ext>
              </a:extLst>
            </p:cNvPr>
            <p:cNvSpPr/>
            <p:nvPr/>
          </p:nvSpPr>
          <p:spPr>
            <a:xfrm>
              <a:off x="1066800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D70FDAB-3262-AC41-89E3-E739A84B6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160" y="1556657"/>
            <a:ext cx="6338099" cy="422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28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10759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75944"/>
            <a:ext cx="12046998" cy="569771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Psychology 2022 Academic Awards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700" dirty="0"/>
              <a:t>Pictured: Madison Beauregard, Lizzie </a:t>
            </a:r>
            <a:r>
              <a:rPr lang="en-US" sz="1700" dirty="0" err="1"/>
              <a:t>Brost</a:t>
            </a:r>
            <a:r>
              <a:rPr lang="en-US" sz="1700" dirty="0"/>
              <a:t>, Maura Casey, Lindsay Corkery, Hannah </a:t>
            </a:r>
            <a:r>
              <a:rPr lang="en-US" sz="1700" dirty="0" err="1"/>
              <a:t>Crespy</a:t>
            </a:r>
            <a:r>
              <a:rPr lang="en-US" sz="1700" dirty="0"/>
              <a:t>, Emily Dawson, Anthony </a:t>
            </a:r>
            <a:r>
              <a:rPr lang="en-US" sz="1700" dirty="0" err="1"/>
              <a:t>Ferroni</a:t>
            </a:r>
            <a:r>
              <a:rPr lang="en-US" sz="1700" dirty="0"/>
              <a:t>, Katherine Ford, Amanda Geisinger, Lauran </a:t>
            </a:r>
            <a:r>
              <a:rPr lang="en-US" sz="1700" dirty="0" err="1"/>
              <a:t>Gillow</a:t>
            </a:r>
            <a:r>
              <a:rPr lang="en-US" sz="1700" dirty="0"/>
              <a:t>, Keara Hennessey, Dylan </a:t>
            </a:r>
            <a:r>
              <a:rPr lang="en-US" sz="1700" dirty="0" err="1"/>
              <a:t>Hintenach</a:t>
            </a:r>
            <a:r>
              <a:rPr lang="en-US" sz="1700" dirty="0"/>
              <a:t>, Lena Hull, Lyra Jones, Cole Kelley, Nicole Lyman, Bailey McManus, Alexia Montgomery, Tyra Paisley, Daniel Papa, Madeline Patton, Rebecca Powell, Margaret </a:t>
            </a:r>
            <a:r>
              <a:rPr lang="en-US" sz="1700" dirty="0" err="1"/>
              <a:t>Prezuhy</a:t>
            </a:r>
            <a:r>
              <a:rPr lang="en-US" sz="1700" dirty="0"/>
              <a:t>, Katelyn Rogers, Sara </a:t>
            </a:r>
            <a:r>
              <a:rPr lang="en-US" sz="1700" dirty="0" err="1"/>
              <a:t>Stavely</a:t>
            </a:r>
            <a:r>
              <a:rPr lang="en-US" sz="1700" dirty="0"/>
              <a:t>, Julianna Stewart, Renee </a:t>
            </a:r>
            <a:r>
              <a:rPr lang="en-US" sz="1700" dirty="0" err="1"/>
              <a:t>Taing</a:t>
            </a:r>
            <a:r>
              <a:rPr lang="en-US" sz="1700" dirty="0"/>
              <a:t>, Gillian Thomas, Julia Tuckey, Jaime Webb, Gianna </a:t>
            </a:r>
            <a:r>
              <a:rPr lang="en-US" sz="1700" dirty="0" err="1"/>
              <a:t>Yuhas</a:t>
            </a:r>
            <a:r>
              <a:rPr lang="en-US" sz="1700" dirty="0"/>
              <a:t> and Collin Wainwright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D1CFF4-B715-496E-BB39-61F415EBB9F4}"/>
              </a:ext>
            </a:extLst>
          </p:cNvPr>
          <p:cNvGrpSpPr/>
          <p:nvPr/>
        </p:nvGrpSpPr>
        <p:grpSpPr>
          <a:xfrm>
            <a:off x="0" y="0"/>
            <a:ext cx="12192000" cy="1075944"/>
            <a:chOff x="0" y="0"/>
            <a:chExt cx="12192000" cy="1075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4CFA2C-8F29-43CB-9D7C-F5795FEE3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0"/>
              <a:ext cx="9144000" cy="107594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E23CAC-FB30-40C3-8756-E8FB9456CEFD}"/>
                </a:ext>
              </a:extLst>
            </p:cNvPr>
            <p:cNvSpPr/>
            <p:nvPr/>
          </p:nvSpPr>
          <p:spPr>
            <a:xfrm>
              <a:off x="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BCF2DB-A48B-4E2D-B32B-B6110C5916A6}"/>
                </a:ext>
              </a:extLst>
            </p:cNvPr>
            <p:cNvSpPr/>
            <p:nvPr/>
          </p:nvSpPr>
          <p:spPr>
            <a:xfrm>
              <a:off x="1066800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637A9C3-9E0C-DE4E-B20C-E4BFEEAFA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314" y="1540554"/>
            <a:ext cx="6727371" cy="394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93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9CE9C-1AB3-FD45-B5E8-836CF92F2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979" y="990600"/>
            <a:ext cx="3657600" cy="44740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 dirty="0">
                <a:solidFill>
                  <a:srgbClr val="702F9F"/>
                </a:solidFill>
                <a:latin typeface="+mj-lt"/>
                <a:ea typeface="+mj-ea"/>
                <a:cs typeface="+mj-cs"/>
              </a:rPr>
              <a:t>To access the full program, including award winners not pictured use the QR Code :</a:t>
            </a:r>
          </a:p>
        </p:txBody>
      </p:sp>
      <p:pic>
        <p:nvPicPr>
          <p:cNvPr id="5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C5E7AE23-CA7C-5744-83E4-46728CFE1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137" y="492573"/>
            <a:ext cx="4542915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90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10759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" y="1075944"/>
            <a:ext cx="12118018" cy="57820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CSM 2022 Award Winners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Pictured: Jocelyn Brown, Jackie DiPietro, Lauren Torres, </a:t>
            </a:r>
            <a:r>
              <a:rPr lang="en-US" sz="2000" dirty="0" err="1"/>
              <a:t>Sristi</a:t>
            </a:r>
            <a:r>
              <a:rPr lang="en-US" sz="2000" dirty="0"/>
              <a:t> Fazal and Shawn Menden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D1CFF4-B715-496E-BB39-61F415EBB9F4}"/>
              </a:ext>
            </a:extLst>
          </p:cNvPr>
          <p:cNvGrpSpPr/>
          <p:nvPr/>
        </p:nvGrpSpPr>
        <p:grpSpPr>
          <a:xfrm>
            <a:off x="0" y="0"/>
            <a:ext cx="12192000" cy="1075944"/>
            <a:chOff x="0" y="0"/>
            <a:chExt cx="12192000" cy="1075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4CFA2C-8F29-43CB-9D7C-F5795FEE3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0"/>
              <a:ext cx="9144000" cy="107594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E23CAC-FB30-40C3-8756-E8FB9456CEFD}"/>
                </a:ext>
              </a:extLst>
            </p:cNvPr>
            <p:cNvSpPr/>
            <p:nvPr/>
          </p:nvSpPr>
          <p:spPr>
            <a:xfrm>
              <a:off x="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BCF2DB-A48B-4E2D-B32B-B6110C5916A6}"/>
                </a:ext>
              </a:extLst>
            </p:cNvPr>
            <p:cNvSpPr/>
            <p:nvPr/>
          </p:nvSpPr>
          <p:spPr>
            <a:xfrm>
              <a:off x="1066800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155278A-D772-F343-93DD-BDAD17446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81" y="1518557"/>
            <a:ext cx="5472770" cy="4370614"/>
          </a:xfrm>
          <a:prstGeom prst="rect">
            <a:avLst/>
          </a:prstGeom>
        </p:spPr>
      </p:pic>
      <p:pic>
        <p:nvPicPr>
          <p:cNvPr id="12" name="Picture 11" descr="Two wome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D285B295-AEE2-C84E-8110-BCDFA0209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153" y="1528448"/>
            <a:ext cx="3482521" cy="43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64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10759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" y="1075944"/>
            <a:ext cx="12118018" cy="57820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CSM 2022 Poster Session Award Winners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Pictured: Kayla Butts, Natalie Kline, Sarah </a:t>
            </a:r>
            <a:r>
              <a:rPr lang="en-US" sz="2000" dirty="0" err="1"/>
              <a:t>Polohovich</a:t>
            </a:r>
            <a:r>
              <a:rPr lang="en-US" sz="2000" dirty="0"/>
              <a:t>, </a:t>
            </a:r>
            <a:r>
              <a:rPr lang="en-US" sz="2000" dirty="0" err="1"/>
              <a:t>Sristi</a:t>
            </a:r>
            <a:r>
              <a:rPr lang="en-US" sz="2000" dirty="0"/>
              <a:t> Fazal, Katherine Kerr and Sabrina </a:t>
            </a:r>
            <a:r>
              <a:rPr lang="en-US" sz="2000" dirty="0" err="1"/>
              <a:t>Avanzato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D1CFF4-B715-496E-BB39-61F415EBB9F4}"/>
              </a:ext>
            </a:extLst>
          </p:cNvPr>
          <p:cNvGrpSpPr/>
          <p:nvPr/>
        </p:nvGrpSpPr>
        <p:grpSpPr>
          <a:xfrm>
            <a:off x="0" y="0"/>
            <a:ext cx="12192000" cy="1075944"/>
            <a:chOff x="0" y="0"/>
            <a:chExt cx="12192000" cy="1075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4CFA2C-8F29-43CB-9D7C-F5795FEE3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0"/>
              <a:ext cx="9144000" cy="107594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E23CAC-FB30-40C3-8756-E8FB9456CEFD}"/>
                </a:ext>
              </a:extLst>
            </p:cNvPr>
            <p:cNvSpPr/>
            <p:nvPr/>
          </p:nvSpPr>
          <p:spPr>
            <a:xfrm>
              <a:off x="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BCF2DB-A48B-4E2D-B32B-B6110C5916A6}"/>
                </a:ext>
              </a:extLst>
            </p:cNvPr>
            <p:cNvSpPr/>
            <p:nvPr/>
          </p:nvSpPr>
          <p:spPr>
            <a:xfrm>
              <a:off x="1066800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group of women smiling&#10;&#10;Description automatically generated with medium confidence">
            <a:extLst>
              <a:ext uri="{FF2B5EF4-FFF2-40B4-BE49-F238E27FC236}">
                <a16:creationId xmlns:a16="http://schemas.microsoft.com/office/drawing/2014/main" id="{0BA93079-2E38-3D4A-A7B2-B4E5E268D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2" y="1628429"/>
            <a:ext cx="4857248" cy="3879052"/>
          </a:xfrm>
          <a:prstGeom prst="rect">
            <a:avLst/>
          </a:prstGeom>
        </p:spPr>
      </p:pic>
      <p:pic>
        <p:nvPicPr>
          <p:cNvPr id="13" name="Picture 12" descr="Two wome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A0DED369-B8DE-7B47-A3F9-53D9788623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116" y="1628429"/>
            <a:ext cx="5002902" cy="3995373"/>
          </a:xfrm>
          <a:prstGeom prst="rect">
            <a:avLst/>
          </a:prstGeom>
        </p:spPr>
      </p:pic>
      <p:pic>
        <p:nvPicPr>
          <p:cNvPr id="15" name="Picture 1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6645F166-DFFC-2E4D-B3DD-877F1A897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34" y="2003394"/>
            <a:ext cx="2498951" cy="312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16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10759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75944"/>
            <a:ext cx="12192000" cy="57820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CSM 2022 Undergraduate Student Research Award Winners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Pictured: Brittany Hanson, Emma Harris, Jessica Ann Miller, Margaret </a:t>
            </a:r>
            <a:r>
              <a:rPr lang="en-US" sz="1800" dirty="0" err="1"/>
              <a:t>Prezuhy</a:t>
            </a:r>
            <a:r>
              <a:rPr lang="en-US" sz="1800" dirty="0"/>
              <a:t>. Sarah Smith, Sara </a:t>
            </a:r>
            <a:r>
              <a:rPr lang="en-US" sz="1800" dirty="0" err="1"/>
              <a:t>Stavely</a:t>
            </a:r>
            <a:r>
              <a:rPr lang="en-US" sz="1800" dirty="0"/>
              <a:t> and Daniel Wagner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D1CFF4-B715-496E-BB39-61F415EBB9F4}"/>
              </a:ext>
            </a:extLst>
          </p:cNvPr>
          <p:cNvGrpSpPr/>
          <p:nvPr/>
        </p:nvGrpSpPr>
        <p:grpSpPr>
          <a:xfrm>
            <a:off x="0" y="0"/>
            <a:ext cx="12192000" cy="1075944"/>
            <a:chOff x="0" y="0"/>
            <a:chExt cx="12192000" cy="1075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4CFA2C-8F29-43CB-9D7C-F5795FEE3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0"/>
              <a:ext cx="9144000" cy="107594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E23CAC-FB30-40C3-8756-E8FB9456CEFD}"/>
                </a:ext>
              </a:extLst>
            </p:cNvPr>
            <p:cNvSpPr/>
            <p:nvPr/>
          </p:nvSpPr>
          <p:spPr>
            <a:xfrm>
              <a:off x="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BCF2DB-A48B-4E2D-B32B-B6110C5916A6}"/>
                </a:ext>
              </a:extLst>
            </p:cNvPr>
            <p:cNvSpPr/>
            <p:nvPr/>
          </p:nvSpPr>
          <p:spPr>
            <a:xfrm>
              <a:off x="1066800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9A453B5-68C3-1847-991E-59C373CB6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407" y="1636577"/>
            <a:ext cx="6991185" cy="466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82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10759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75944"/>
            <a:ext cx="12192000" cy="57820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CSM 2022 Graduate Student Research Award Winners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Pictured: Rosa Boniface, Katherine Dowling and Lydia Stone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D1CFF4-B715-496E-BB39-61F415EBB9F4}"/>
              </a:ext>
            </a:extLst>
          </p:cNvPr>
          <p:cNvGrpSpPr/>
          <p:nvPr/>
        </p:nvGrpSpPr>
        <p:grpSpPr>
          <a:xfrm>
            <a:off x="0" y="0"/>
            <a:ext cx="12192000" cy="1075944"/>
            <a:chOff x="0" y="0"/>
            <a:chExt cx="12192000" cy="1075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4CFA2C-8F29-43CB-9D7C-F5795FEE3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0"/>
              <a:ext cx="9144000" cy="107594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E23CAC-FB30-40C3-8756-E8FB9456CEFD}"/>
                </a:ext>
              </a:extLst>
            </p:cNvPr>
            <p:cNvSpPr/>
            <p:nvPr/>
          </p:nvSpPr>
          <p:spPr>
            <a:xfrm>
              <a:off x="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BCF2DB-A48B-4E2D-B32B-B6110C5916A6}"/>
                </a:ext>
              </a:extLst>
            </p:cNvPr>
            <p:cNvSpPr/>
            <p:nvPr/>
          </p:nvSpPr>
          <p:spPr>
            <a:xfrm>
              <a:off x="1066800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75849CD5-7FAC-8D4D-A319-BBCA5280B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715" y="1451390"/>
            <a:ext cx="6052458" cy="483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3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10759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284514"/>
            <a:ext cx="10515600" cy="557348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Anthropology 2022 Award Winner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900" dirty="0"/>
              <a:t>Pictured: Dr. Heather Wholey &amp; Joanna Maurer</a:t>
            </a:r>
            <a:endParaRPr lang="en-US" sz="1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D1CFF4-B715-496E-BB39-61F415EBB9F4}"/>
              </a:ext>
            </a:extLst>
          </p:cNvPr>
          <p:cNvGrpSpPr/>
          <p:nvPr/>
        </p:nvGrpSpPr>
        <p:grpSpPr>
          <a:xfrm>
            <a:off x="0" y="0"/>
            <a:ext cx="12192000" cy="1075944"/>
            <a:chOff x="0" y="0"/>
            <a:chExt cx="12192000" cy="1075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4CFA2C-8F29-43CB-9D7C-F5795FEE3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0"/>
              <a:ext cx="9144000" cy="107594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E23CAC-FB30-40C3-8756-E8FB9456CEFD}"/>
                </a:ext>
              </a:extLst>
            </p:cNvPr>
            <p:cNvSpPr/>
            <p:nvPr/>
          </p:nvSpPr>
          <p:spPr>
            <a:xfrm>
              <a:off x="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BCF2DB-A48B-4E2D-B32B-B6110C5916A6}"/>
                </a:ext>
              </a:extLst>
            </p:cNvPr>
            <p:cNvSpPr/>
            <p:nvPr/>
          </p:nvSpPr>
          <p:spPr>
            <a:xfrm>
              <a:off x="1066800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couple of women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94046BA-4D67-D941-BDF7-C4CE59960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486" y="1725843"/>
            <a:ext cx="5617029" cy="448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07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10759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273629"/>
            <a:ext cx="10515600" cy="544285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Sociology 2022 Award Winner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Pictured: Dr. Miguel Ceballos &amp; </a:t>
            </a:r>
            <a:r>
              <a:rPr lang="en-US" sz="1800" dirty="0" err="1"/>
              <a:t>Deannaliz</a:t>
            </a:r>
            <a:r>
              <a:rPr lang="en-US" sz="1800" dirty="0"/>
              <a:t> Batista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D1CFF4-B715-496E-BB39-61F415EBB9F4}"/>
              </a:ext>
            </a:extLst>
          </p:cNvPr>
          <p:cNvGrpSpPr/>
          <p:nvPr/>
        </p:nvGrpSpPr>
        <p:grpSpPr>
          <a:xfrm>
            <a:off x="0" y="0"/>
            <a:ext cx="12192000" cy="1075944"/>
            <a:chOff x="0" y="0"/>
            <a:chExt cx="12192000" cy="1075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4CFA2C-8F29-43CB-9D7C-F5795FEE3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0"/>
              <a:ext cx="9144000" cy="107594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E23CAC-FB30-40C3-8756-E8FB9456CEFD}"/>
                </a:ext>
              </a:extLst>
            </p:cNvPr>
            <p:cNvSpPr/>
            <p:nvPr/>
          </p:nvSpPr>
          <p:spPr>
            <a:xfrm>
              <a:off x="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BCF2DB-A48B-4E2D-B32B-B6110C5916A6}"/>
                </a:ext>
              </a:extLst>
            </p:cNvPr>
            <p:cNvSpPr/>
            <p:nvPr/>
          </p:nvSpPr>
          <p:spPr>
            <a:xfrm>
              <a:off x="1066800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person and perso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90470CC-67DE-0147-A7A0-59ACE7DEE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3" y="1755020"/>
            <a:ext cx="5399314" cy="431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25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10759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75944"/>
            <a:ext cx="12192000" cy="570659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Biology 2022 Award Winners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Pictured: Lauren Torres, Danielle </a:t>
            </a:r>
            <a:r>
              <a:rPr lang="en-US" sz="2000" dirty="0" err="1"/>
              <a:t>Scudero</a:t>
            </a:r>
            <a:r>
              <a:rPr lang="en-US" sz="2000" dirty="0"/>
              <a:t>, Elizabeth Eads, Matt Fuchs, Josephine </a:t>
            </a:r>
            <a:r>
              <a:rPr lang="en-US" sz="2000" dirty="0" err="1"/>
              <a:t>Szczyrback</a:t>
            </a:r>
            <a:r>
              <a:rPr lang="en-US" sz="2000" dirty="0"/>
              <a:t>, Brittany Hanson, Gurpreet Bhasin, Carly </a:t>
            </a:r>
            <a:r>
              <a:rPr lang="en-US" sz="2000" dirty="0" err="1"/>
              <a:t>Lare</a:t>
            </a:r>
            <a:r>
              <a:rPr lang="en-US" sz="2000" dirty="0"/>
              <a:t>, Joe Hawks and Dr. Megan Fork</a:t>
            </a:r>
          </a:p>
          <a:p>
            <a:pPr marL="0" indent="0" algn="ctr">
              <a:buNone/>
            </a:pP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sz="2000" dirty="0"/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D1CFF4-B715-496E-BB39-61F415EBB9F4}"/>
              </a:ext>
            </a:extLst>
          </p:cNvPr>
          <p:cNvGrpSpPr/>
          <p:nvPr/>
        </p:nvGrpSpPr>
        <p:grpSpPr>
          <a:xfrm>
            <a:off x="0" y="0"/>
            <a:ext cx="12192000" cy="1075944"/>
            <a:chOff x="0" y="0"/>
            <a:chExt cx="12192000" cy="1075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4CFA2C-8F29-43CB-9D7C-F5795FEE3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0"/>
              <a:ext cx="9144000" cy="107594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E23CAC-FB30-40C3-8756-E8FB9456CEFD}"/>
                </a:ext>
              </a:extLst>
            </p:cNvPr>
            <p:cNvSpPr/>
            <p:nvPr/>
          </p:nvSpPr>
          <p:spPr>
            <a:xfrm>
              <a:off x="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BCF2DB-A48B-4E2D-B32B-B6110C5916A6}"/>
                </a:ext>
              </a:extLst>
            </p:cNvPr>
            <p:cNvSpPr/>
            <p:nvPr/>
          </p:nvSpPr>
          <p:spPr>
            <a:xfrm>
              <a:off x="10668000" y="0"/>
              <a:ext cx="1524000" cy="1075944"/>
            </a:xfrm>
            <a:prstGeom prst="rect">
              <a:avLst/>
            </a:prstGeom>
            <a:solidFill>
              <a:srgbClr val="51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88337451-CB7B-724C-A24C-0EB7C2B0E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858" y="1507599"/>
            <a:ext cx="6411686" cy="42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78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CBE06A7EFB646A91C10B91667B071" ma:contentTypeVersion="13" ma:contentTypeDescription="Create a new document." ma:contentTypeScope="" ma:versionID="3974acc910ac90f746c8ac6e968fded6">
  <xsd:schema xmlns:xsd="http://www.w3.org/2001/XMLSchema" xmlns:xs="http://www.w3.org/2001/XMLSchema" xmlns:p="http://schemas.microsoft.com/office/2006/metadata/properties" xmlns:ns2="dca4de23-e485-4288-8dbb-794206718028" xmlns:ns3="94af3b32-c9e4-4f42-bee2-85dd47bdc4cd" targetNamespace="http://schemas.microsoft.com/office/2006/metadata/properties" ma:root="true" ma:fieldsID="c3b51134540e3e3afd812007c6e29754" ns2:_="" ns3:_="">
    <xsd:import namespace="dca4de23-e485-4288-8dbb-794206718028"/>
    <xsd:import namespace="94af3b32-c9e4-4f42-bee2-85dd47bdc4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a4de23-e485-4288-8dbb-7942067180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af3b32-c9e4-4f42-bee2-85dd47bdc4c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AEE4EF-5540-4E67-BA54-7CABBE67D7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01015F-CF80-4799-8373-63EE2473335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91830A4-5FEF-467C-AA81-A1E7C115B2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a4de23-e485-4288-8dbb-794206718028"/>
    <ds:schemaRef ds:uri="94af3b32-c9e4-4f42-bee2-85dd47bdc4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9627</TotalTime>
  <Words>840</Words>
  <Application>Microsoft Office PowerPoint</Application>
  <PresentationFormat>Widescreen</PresentationFormat>
  <Paragraphs>289</Paragraphs>
  <Slides>23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CSM Celebrates!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access the full program, including award winners not pictured use the QR Code :</vt:lpstr>
    </vt:vector>
  </TitlesOfParts>
  <Company>West Chester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Walton, Eleanor</dc:creator>
  <cp:lastModifiedBy>Delshad, Ashlie B.</cp:lastModifiedBy>
  <cp:revision>316</cp:revision>
  <cp:lastPrinted>2018-05-08T17:18:37Z</cp:lastPrinted>
  <dcterms:created xsi:type="dcterms:W3CDTF">2017-02-20T20:16:44Z</dcterms:created>
  <dcterms:modified xsi:type="dcterms:W3CDTF">2022-05-10T12:24:20Z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0x010100815CBE06A7EFB646A91C10B91667B071</vt:lpwstr>
  </property>
</Properties>
</file>